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64" r:id="rId4"/>
    <p:sldId id="260" r:id="rId5"/>
    <p:sldId id="267" r:id="rId6"/>
    <p:sldId id="261" r:id="rId7"/>
    <p:sldId id="263" r:id="rId8"/>
    <p:sldId id="257" r:id="rId9"/>
    <p:sldId id="262" r:id="rId10"/>
    <p:sldId id="258" r:id="rId11"/>
    <p:sldId id="265" r:id="rId12"/>
    <p:sldId id="275" r:id="rId13"/>
    <p:sldId id="269" r:id="rId14"/>
    <p:sldId id="270" r:id="rId15"/>
    <p:sldId id="272" r:id="rId16"/>
    <p:sldId id="276" r:id="rId17"/>
    <p:sldId id="271" r:id="rId18"/>
    <p:sldId id="273" r:id="rId19"/>
    <p:sldId id="268" r:id="rId20"/>
    <p:sldId id="277" r:id="rId21"/>
    <p:sldId id="274" r:id="rId22"/>
    <p:sldId id="26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0AD4"/>
    <a:srgbClr val="06EEFA"/>
    <a:srgbClr val="0DF3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4464028"/>
            <a:ext cx="6858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3829878"/>
            <a:ext cx="6858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1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35343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489399"/>
            <a:ext cx="7885509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21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5"/>
            <a:ext cx="6977064" cy="2992904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4501729"/>
            <a:ext cx="7884318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6066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326968"/>
            <a:ext cx="78867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4850581"/>
            <a:ext cx="7885509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47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268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44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2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439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75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0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825625"/>
            <a:ext cx="37689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45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681163"/>
            <a:ext cx="3768912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2505075"/>
            <a:ext cx="376891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681163"/>
            <a:ext cx="3776661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2505075"/>
            <a:ext cx="377666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52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94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72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4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2057400"/>
            <a:ext cx="2739019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9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825625"/>
            <a:ext cx="767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D9D1-83A3-4E3F-B354-13C54ACFA447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873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igmouth buffalo&quot;">
            <a:extLst>
              <a:ext uri="{FF2B5EF4-FFF2-40B4-BE49-F238E27FC236}">
                <a16:creationId xmlns:a16="http://schemas.microsoft.com/office/drawing/2014/main" id="{4208CD09-85F1-4F9C-A636-76283D008E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r="-3" b="19143"/>
          <a:stretch/>
        </p:blipFill>
        <p:spPr bwMode="auto">
          <a:xfrm>
            <a:off x="-2" y="10"/>
            <a:ext cx="5554979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rp">
            <a:extLst>
              <a:ext uri="{FF2B5EF4-FFF2-40B4-BE49-F238E27FC236}">
                <a16:creationId xmlns:a16="http://schemas.microsoft.com/office/drawing/2014/main" id="{2C759F2C-A0F1-4348-9B4C-518B0CA81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6" r="6559" b="2"/>
          <a:stretch/>
        </p:blipFill>
        <p:spPr bwMode="auto">
          <a:xfrm>
            <a:off x="5675631" y="10"/>
            <a:ext cx="3468370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148C7-8637-4180-B5EA-615205017AC9}"/>
              </a:ext>
            </a:extLst>
          </p:cNvPr>
          <p:cNvSpPr txBox="1"/>
          <p:nvPr/>
        </p:nvSpPr>
        <p:spPr>
          <a:xfrm>
            <a:off x="1102968" y="5144140"/>
            <a:ext cx="7072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/>
              <a:t>Marty Simonson, Brandon Maahs, Bobby Cope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EC632-E254-4391-84C6-E35A44CCA6D8}"/>
              </a:ext>
            </a:extLst>
          </p:cNvPr>
          <p:cNvSpPr txBox="1"/>
          <p:nvPr/>
        </p:nvSpPr>
        <p:spPr>
          <a:xfrm>
            <a:off x="403263" y="3647656"/>
            <a:ext cx="8471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200" dirty="0">
                <a:solidFill>
                  <a:srgbClr val="FFC000"/>
                </a:solidFill>
              </a:rPr>
              <a:t>Modeling factors that affect carp and buffalo electrofishing catchability</a:t>
            </a:r>
          </a:p>
        </p:txBody>
      </p:sp>
    </p:spTree>
    <p:extLst>
      <p:ext uri="{BB962C8B-B14F-4D97-AF65-F5344CB8AC3E}">
        <p14:creationId xmlns:p14="http://schemas.microsoft.com/office/powerpoint/2010/main" val="2983847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6882423" y="2736734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7200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4139116" y="2653821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4415870" y="2725102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Expected </a:t>
            </a:r>
          </a:p>
          <a:p>
            <a:r>
              <a:rPr lang="en-US" dirty="0"/>
              <a:t>Log CPUE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2450E2-0D74-4162-BA81-02517106F54C}"/>
              </a:ext>
            </a:extLst>
          </p:cNvPr>
          <p:cNvSpPr/>
          <p:nvPr/>
        </p:nvSpPr>
        <p:spPr>
          <a:xfrm>
            <a:off x="7814753" y="667870"/>
            <a:ext cx="1007440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DB2DEC-2B48-4241-AB97-F243E37F34E5}"/>
              </a:ext>
            </a:extLst>
          </p:cNvPr>
          <p:cNvSpPr txBox="1"/>
          <p:nvPr/>
        </p:nvSpPr>
        <p:spPr>
          <a:xfrm>
            <a:off x="8138900" y="744121"/>
            <a:ext cx="392026" cy="312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3C8D8D-4456-4CA9-A98D-6BAF06D128D4}"/>
              </a:ext>
            </a:extLst>
          </p:cNvPr>
          <p:cNvSpPr/>
          <p:nvPr/>
        </p:nvSpPr>
        <p:spPr>
          <a:xfrm>
            <a:off x="6520063" y="624642"/>
            <a:ext cx="92940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AA05C6-B1B3-42D7-9C89-2E088ED7DC9A}"/>
              </a:ext>
            </a:extLst>
          </p:cNvPr>
          <p:cNvSpPr txBox="1"/>
          <p:nvPr/>
        </p:nvSpPr>
        <p:spPr>
          <a:xfrm>
            <a:off x="6809870" y="690345"/>
            <a:ext cx="349788" cy="304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DBC1BF-3532-444E-A36B-39ADB149B2D1}"/>
              </a:ext>
            </a:extLst>
          </p:cNvPr>
          <p:cNvSpPr/>
          <p:nvPr/>
        </p:nvSpPr>
        <p:spPr>
          <a:xfrm>
            <a:off x="5390204" y="64140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513E9B-533D-46FA-B931-2040760A4BCF}"/>
              </a:ext>
            </a:extLst>
          </p:cNvPr>
          <p:cNvSpPr txBox="1"/>
          <p:nvPr/>
        </p:nvSpPr>
        <p:spPr>
          <a:xfrm>
            <a:off x="5691534" y="702109"/>
            <a:ext cx="368291" cy="312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2928728" y="3345843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3202561" y="3381982"/>
            <a:ext cx="424200" cy="29929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4154585" y="4265460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4359729" y="4363182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 CPUE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4200BAD-FBD3-4095-99A3-837940BBA5A7}"/>
              </a:ext>
            </a:extLst>
          </p:cNvPr>
          <p:cNvSpPr/>
          <p:nvPr/>
        </p:nvSpPr>
        <p:spPr>
          <a:xfrm>
            <a:off x="7572210" y="4236037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3C4F40-E8E1-4E15-AF54-CB1735AE6CCC}"/>
              </a:ext>
            </a:extLst>
          </p:cNvPr>
          <p:cNvSpPr txBox="1"/>
          <p:nvPr/>
        </p:nvSpPr>
        <p:spPr>
          <a:xfrm>
            <a:off x="7861777" y="4321662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temp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3C5BE7-6630-4684-9A69-D1AD1A10614D}"/>
              </a:ext>
            </a:extLst>
          </p:cNvPr>
          <p:cNvSpPr/>
          <p:nvPr/>
        </p:nvSpPr>
        <p:spPr>
          <a:xfrm>
            <a:off x="5903427" y="4261982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DD7961-B7E1-4534-A7D4-FF8CFBDAEAF4}"/>
              </a:ext>
            </a:extLst>
          </p:cNvPr>
          <p:cNvSpPr txBox="1"/>
          <p:nvPr/>
        </p:nvSpPr>
        <p:spPr>
          <a:xfrm>
            <a:off x="6322224" y="4344471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1694534" y="667870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027034" y="796441"/>
            <a:ext cx="657737" cy="4254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2634" y="4052083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705875" y="4196661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4188438" y="531100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4227255" y="547730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sd</a:t>
            </a:r>
            <a:r>
              <a:rPr lang="en-US" dirty="0"/>
              <a:t> Log Schnabel estimate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388CE40-7F0F-47B3-B5D4-55BFF5DC9038}"/>
              </a:ext>
            </a:extLst>
          </p:cNvPr>
          <p:cNvCxnSpPr>
            <a:cxnSpLocks/>
            <a:stCxn id="12" idx="4"/>
            <a:endCxn id="11" idx="7"/>
          </p:cNvCxnSpPr>
          <p:nvPr/>
        </p:nvCxnSpPr>
        <p:spPr>
          <a:xfrm>
            <a:off x="8318473" y="1132916"/>
            <a:ext cx="155535" cy="1698471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>
            <a:off x="6984765" y="1089688"/>
            <a:ext cx="829987" cy="1647046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5863426" y="1106450"/>
            <a:ext cx="1292070" cy="1724937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830053" y="3048268"/>
            <a:ext cx="1052370" cy="11632"/>
          </a:xfrm>
          <a:prstGeom prst="straightConnector1">
            <a:avLst/>
          </a:prstGeom>
          <a:ln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4"/>
            <a:endCxn id="15" idx="1"/>
          </p:cNvCxnSpPr>
          <p:nvPr/>
        </p:nvCxnSpPr>
        <p:spPr>
          <a:xfrm>
            <a:off x="3408984" y="3803512"/>
            <a:ext cx="968786" cy="544658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BF9BFD5-A51E-4F56-A4B4-0025EE784BF3}"/>
              </a:ext>
            </a:extLst>
          </p:cNvPr>
          <p:cNvCxnSpPr>
            <a:cxnSpLocks/>
            <a:stCxn id="14" idx="0"/>
            <a:endCxn id="11" idx="3"/>
          </p:cNvCxnSpPr>
          <p:nvPr/>
        </p:nvCxnSpPr>
        <p:spPr>
          <a:xfrm flipV="1">
            <a:off x="6665427" y="3288412"/>
            <a:ext cx="490069" cy="97357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13" idx="0"/>
            <a:endCxn id="11" idx="5"/>
          </p:cNvCxnSpPr>
          <p:nvPr/>
        </p:nvCxnSpPr>
        <p:spPr>
          <a:xfrm flipV="1">
            <a:off x="8334210" y="3288412"/>
            <a:ext cx="139798" cy="94762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H="1" flipV="1">
            <a:off x="2356670" y="1318463"/>
            <a:ext cx="132808" cy="273362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  <a:stCxn id="4" idx="4"/>
            <a:endCxn id="10" idx="2"/>
          </p:cNvCxnSpPr>
          <p:nvPr/>
        </p:nvCxnSpPr>
        <p:spPr>
          <a:xfrm>
            <a:off x="2356670" y="1318463"/>
            <a:ext cx="1782446" cy="172980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1908406" y="5701551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2085401" y="5794440"/>
            <a:ext cx="589254" cy="351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  <a:stCxn id="78" idx="0"/>
            <a:endCxn id="9" idx="4"/>
          </p:cNvCxnSpPr>
          <p:nvPr/>
        </p:nvCxnSpPr>
        <p:spPr>
          <a:xfrm flipV="1">
            <a:off x="2380029" y="5006190"/>
            <a:ext cx="109449" cy="695361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 flipH="1">
            <a:off x="4916585" y="3442715"/>
            <a:ext cx="68000" cy="822745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  <a:stCxn id="8" idx="2"/>
            <a:endCxn id="78" idx="6"/>
          </p:cNvCxnSpPr>
          <p:nvPr/>
        </p:nvCxnSpPr>
        <p:spPr>
          <a:xfrm flipH="1">
            <a:off x="2851652" y="5774700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199695" y="702109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DF354"/>
                </a:solidFill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53486" y="2553679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6EEFA"/>
                </a:solidFill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199695" y="421978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60AD4"/>
                </a:solidFill>
              </a:rPr>
              <a:t>Data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D00F7C1-0831-4CD4-B71F-49C70A4CDA50}"/>
              </a:ext>
            </a:extLst>
          </p:cNvPr>
          <p:cNvSpPr/>
          <p:nvPr/>
        </p:nvSpPr>
        <p:spPr>
          <a:xfrm>
            <a:off x="3754005" y="641404"/>
            <a:ext cx="946444" cy="465046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DD4D13-6A64-4037-B412-742BA6D6ACCE}"/>
              </a:ext>
            </a:extLst>
          </p:cNvPr>
          <p:cNvSpPr txBox="1"/>
          <p:nvPr/>
        </p:nvSpPr>
        <p:spPr>
          <a:xfrm>
            <a:off x="4020359" y="695013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sd</a:t>
            </a:r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4E2FD17-82D4-480E-B2E9-053DD9EA2C12}"/>
              </a:ext>
            </a:extLst>
          </p:cNvPr>
          <p:cNvCxnSpPr>
            <a:cxnSpLocks/>
            <a:stCxn id="52" idx="4"/>
            <a:endCxn id="5" idx="0"/>
          </p:cNvCxnSpPr>
          <p:nvPr/>
        </p:nvCxnSpPr>
        <p:spPr>
          <a:xfrm flipH="1">
            <a:off x="3408984" y="1106450"/>
            <a:ext cx="818243" cy="2239393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6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30205062-B420-47D4-9026-5DA80761F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72" y="1308847"/>
            <a:ext cx="8615456" cy="51692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916825-BA61-400C-B2AB-00F3B3008799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E10A6D8-7B16-4256-800B-D753F160A198}"/>
              </a:ext>
            </a:extLst>
          </p:cNvPr>
          <p:cNvCxnSpPr>
            <a:cxnSpLocks/>
          </p:cNvCxnSpPr>
          <p:nvPr/>
        </p:nvCxnSpPr>
        <p:spPr>
          <a:xfrm>
            <a:off x="3989292" y="1586753"/>
            <a:ext cx="0" cy="452717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24DF1B-A73D-4EBC-A29A-F0A4F11D29F3}"/>
              </a:ext>
            </a:extLst>
          </p:cNvPr>
          <p:cNvCxnSpPr>
            <a:cxnSpLocks/>
          </p:cNvCxnSpPr>
          <p:nvPr/>
        </p:nvCxnSpPr>
        <p:spPr>
          <a:xfrm>
            <a:off x="7790328" y="1515035"/>
            <a:ext cx="0" cy="459889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189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4F2C81-2F99-4E2A-83BF-FF4C5F877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77" y="1619027"/>
            <a:ext cx="7633446" cy="4580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C52322-6D90-4405-AB49-67B90FA8E963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</p:spTree>
    <p:extLst>
      <p:ext uri="{BB962C8B-B14F-4D97-AF65-F5344CB8AC3E}">
        <p14:creationId xmlns:p14="http://schemas.microsoft.com/office/powerpoint/2010/main" val="211707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916825-BA61-400C-B2AB-00F3B3008799}"/>
              </a:ext>
            </a:extLst>
          </p:cNvPr>
          <p:cNvSpPr txBox="1"/>
          <p:nvPr/>
        </p:nvSpPr>
        <p:spPr>
          <a:xfrm>
            <a:off x="699247" y="546847"/>
            <a:ext cx="3624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Blue Lake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CF8BE3-08A2-4295-A07A-FBC4198391CB}"/>
              </a:ext>
            </a:extLst>
          </p:cNvPr>
          <p:cNvSpPr txBox="1"/>
          <p:nvPr/>
        </p:nvSpPr>
        <p:spPr>
          <a:xfrm>
            <a:off x="699247" y="1577788"/>
            <a:ext cx="73809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Wind speed is not important influence of CPUE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Air temperature has slight positive slope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1D49177-CC49-4037-9E0F-2C6F7C65134F}"/>
              </a:ext>
            </a:extLst>
          </p:cNvPr>
          <p:cNvSpPr/>
          <p:nvPr/>
        </p:nvSpPr>
        <p:spPr>
          <a:xfrm>
            <a:off x="3962400" y="2699684"/>
            <a:ext cx="1219200" cy="1281953"/>
          </a:xfrm>
          <a:prstGeom prst="downArrow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96513-65AA-46A0-B6A2-AC91A6687F2C}"/>
              </a:ext>
            </a:extLst>
          </p:cNvPr>
          <p:cNvSpPr txBox="1"/>
          <p:nvPr/>
        </p:nvSpPr>
        <p:spPr>
          <a:xfrm>
            <a:off x="785916" y="4022687"/>
            <a:ext cx="8166847" cy="1408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about water temperature?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Would Buffalo have the same response patterns as Common Carp?</a:t>
            </a:r>
          </a:p>
        </p:txBody>
      </p:sp>
    </p:spTree>
    <p:extLst>
      <p:ext uri="{BB962C8B-B14F-4D97-AF65-F5344CB8AC3E}">
        <p14:creationId xmlns:p14="http://schemas.microsoft.com/office/powerpoint/2010/main" val="3466877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545CF5-0D3E-45E7-B6BB-C31EAAEC56AC}"/>
              </a:ext>
            </a:extLst>
          </p:cNvPr>
          <p:cNvSpPr txBox="1"/>
          <p:nvPr/>
        </p:nvSpPr>
        <p:spPr>
          <a:xfrm>
            <a:off x="564776" y="627529"/>
            <a:ext cx="23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Objective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11C71C-B416-4472-8EFB-06293881669D}"/>
              </a:ext>
            </a:extLst>
          </p:cNvPr>
          <p:cNvSpPr txBox="1"/>
          <p:nvPr/>
        </p:nvSpPr>
        <p:spPr>
          <a:xfrm>
            <a:off x="528917" y="1479176"/>
            <a:ext cx="8086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/>
              <a:t>Identify if water temperature affects CPUE of Common Carp and Bigmouth Buffalo in North Twin Lake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3385B-7DD6-40AA-932A-8F520FCE8690}"/>
              </a:ext>
            </a:extLst>
          </p:cNvPr>
          <p:cNvSpPr txBox="1"/>
          <p:nvPr/>
        </p:nvSpPr>
        <p:spPr>
          <a:xfrm>
            <a:off x="636740" y="3070500"/>
            <a:ext cx="26709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North Twin Lake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Calhoun county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453 acres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 depth = 12 ft</a:t>
            </a:r>
          </a:p>
        </p:txBody>
      </p:sp>
      <p:pic>
        <p:nvPicPr>
          <p:cNvPr id="9" name="Picture 8" descr="A group of people on a beach near a body of water&#10;&#10;Description automatically generated">
            <a:extLst>
              <a:ext uri="{FF2B5EF4-FFF2-40B4-BE49-F238E27FC236}">
                <a16:creationId xmlns:a16="http://schemas.microsoft.com/office/drawing/2014/main" id="{FAD7DBC6-4270-41E7-987F-83FF3C57C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082" y="2864171"/>
            <a:ext cx="4572000" cy="3429000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3972408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BB1080-ED2B-4FE9-A882-6454BA441070}"/>
              </a:ext>
            </a:extLst>
          </p:cNvPr>
          <p:cNvSpPr txBox="1"/>
          <p:nvPr/>
        </p:nvSpPr>
        <p:spPr>
          <a:xfrm>
            <a:off x="672353" y="537883"/>
            <a:ext cx="5071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Analysis: North Twin Lake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FA8F3D-5146-40EC-8E42-6BF3B9D50D34}"/>
              </a:ext>
            </a:extLst>
          </p:cNvPr>
          <p:cNvSpPr txBox="1"/>
          <p:nvPr/>
        </p:nvSpPr>
        <p:spPr>
          <a:xfrm>
            <a:off x="439271" y="1407458"/>
            <a:ext cx="686835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Use same modeling approach</a:t>
            </a:r>
          </a:p>
          <a:p>
            <a:r>
              <a:rPr lang="en-US" sz="2400" dirty="0"/>
              <a:t>	-Schnabel population estimate with CPUE data</a:t>
            </a:r>
          </a:p>
          <a:p>
            <a:r>
              <a:rPr lang="en-US" sz="2400" dirty="0"/>
              <a:t>	- Expected CPUE and catchability latent variables</a:t>
            </a:r>
          </a:p>
          <a:p>
            <a:endParaRPr lang="en-US" sz="2400" u="sng" dirty="0"/>
          </a:p>
          <a:p>
            <a:r>
              <a:rPr lang="en-US" sz="2400" dirty="0"/>
              <a:t>	</a:t>
            </a:r>
            <a:r>
              <a:rPr lang="en-US" sz="2400" u="sng" dirty="0"/>
              <a:t>Reduced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Removed air temp and wind speed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Added water temp</a:t>
            </a:r>
          </a:p>
        </p:txBody>
      </p:sp>
      <p:pic>
        <p:nvPicPr>
          <p:cNvPr id="7" name="Picture 6" descr="A close up of a fish&#10;&#10;Description automatically generated">
            <a:extLst>
              <a:ext uri="{FF2B5EF4-FFF2-40B4-BE49-F238E27FC236}">
                <a16:creationId xmlns:a16="http://schemas.microsoft.com/office/drawing/2014/main" id="{7B72632C-0002-45C7-A0D7-6B9F1F9F02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3" t="9019" b="13334"/>
          <a:stretch/>
        </p:blipFill>
        <p:spPr>
          <a:xfrm>
            <a:off x="4688541" y="3798709"/>
            <a:ext cx="4195482" cy="2835173"/>
          </a:xfrm>
          <a:prstGeom prst="rect">
            <a:avLst/>
          </a:prstGeom>
          <a:ln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1667901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231B65B5-8988-4F1C-BCFB-1F067383ECE9}"/>
              </a:ext>
            </a:extLst>
          </p:cNvPr>
          <p:cNvSpPr/>
          <p:nvPr/>
        </p:nvSpPr>
        <p:spPr>
          <a:xfrm>
            <a:off x="6882423" y="2736734"/>
            <a:ext cx="1864658" cy="646331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F300-DD30-4983-A385-056895A2EA2F}"/>
              </a:ext>
            </a:extLst>
          </p:cNvPr>
          <p:cNvSpPr txBox="1"/>
          <p:nvPr/>
        </p:nvSpPr>
        <p:spPr>
          <a:xfrm>
            <a:off x="7200532" y="2861351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0AE7AEB-024B-438B-97EB-1E7C1DBB946D}"/>
              </a:ext>
            </a:extLst>
          </p:cNvPr>
          <p:cNvSpPr/>
          <p:nvPr/>
        </p:nvSpPr>
        <p:spPr>
          <a:xfrm>
            <a:off x="4139116" y="2653821"/>
            <a:ext cx="1690937" cy="788894"/>
          </a:xfrm>
          <a:prstGeom prst="ellipse">
            <a:avLst/>
          </a:prstGeom>
          <a:noFill/>
          <a:ln w="28575">
            <a:solidFill>
              <a:srgbClr val="06E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6A259-78DB-4821-BF9B-175198783B25}"/>
              </a:ext>
            </a:extLst>
          </p:cNvPr>
          <p:cNvSpPr txBox="1"/>
          <p:nvPr/>
        </p:nvSpPr>
        <p:spPr>
          <a:xfrm>
            <a:off x="4415870" y="2725102"/>
            <a:ext cx="1137427" cy="646331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Expected </a:t>
            </a:r>
          </a:p>
          <a:p>
            <a:r>
              <a:rPr lang="en-US" dirty="0"/>
              <a:t>Log CPUE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FF87C20-7C4D-4797-BDD3-8EC2AF369BF3}"/>
              </a:ext>
            </a:extLst>
          </p:cNvPr>
          <p:cNvGrpSpPr/>
          <p:nvPr/>
        </p:nvGrpSpPr>
        <p:grpSpPr>
          <a:xfrm>
            <a:off x="7486586" y="641404"/>
            <a:ext cx="929404" cy="465046"/>
            <a:chOff x="6520063" y="624642"/>
            <a:chExt cx="929404" cy="46504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A3C8D8D-4456-4CA9-A98D-6BAF06D128D4}"/>
                </a:ext>
              </a:extLst>
            </p:cNvPr>
            <p:cNvSpPr/>
            <p:nvPr/>
          </p:nvSpPr>
          <p:spPr>
            <a:xfrm>
              <a:off x="6520063" y="624642"/>
              <a:ext cx="92940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AA05C6-B1B3-42D7-9C89-2E088ED7DC9A}"/>
                </a:ext>
              </a:extLst>
            </p:cNvPr>
            <p:cNvSpPr txBox="1"/>
            <p:nvPr/>
          </p:nvSpPr>
          <p:spPr>
            <a:xfrm>
              <a:off x="6809870" y="690345"/>
              <a:ext cx="349788" cy="304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B1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7019219-EC31-4C8C-B073-242810FBF04A}"/>
              </a:ext>
            </a:extLst>
          </p:cNvPr>
          <p:cNvGrpSpPr/>
          <p:nvPr/>
        </p:nvGrpSpPr>
        <p:grpSpPr>
          <a:xfrm>
            <a:off x="6148082" y="655972"/>
            <a:ext cx="946444" cy="465046"/>
            <a:chOff x="5390204" y="641404"/>
            <a:chExt cx="946444" cy="46504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DBC1BF-3532-444E-A36B-39ADB149B2D1}"/>
                </a:ext>
              </a:extLst>
            </p:cNvPr>
            <p:cNvSpPr/>
            <p:nvPr/>
          </p:nvSpPr>
          <p:spPr>
            <a:xfrm>
              <a:off x="5390204" y="641404"/>
              <a:ext cx="94644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C513E9B-533D-46FA-B931-2040760A4BCF}"/>
                </a:ext>
              </a:extLst>
            </p:cNvPr>
            <p:cNvSpPr txBox="1"/>
            <p:nvPr/>
          </p:nvSpPr>
          <p:spPr>
            <a:xfrm>
              <a:off x="5691534" y="702109"/>
              <a:ext cx="368291" cy="312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B0</a:t>
              </a:r>
            </a:p>
          </p:txBody>
        </p: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F30822FB-7B0C-43A6-B56A-2E598BACB38B}"/>
              </a:ext>
            </a:extLst>
          </p:cNvPr>
          <p:cNvSpPr/>
          <p:nvPr/>
        </p:nvSpPr>
        <p:spPr>
          <a:xfrm>
            <a:off x="3178604" y="3470570"/>
            <a:ext cx="960512" cy="457669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23E14A-AA14-4D24-A52C-B494A5C4C245}"/>
              </a:ext>
            </a:extLst>
          </p:cNvPr>
          <p:cNvSpPr txBox="1"/>
          <p:nvPr/>
        </p:nvSpPr>
        <p:spPr>
          <a:xfrm>
            <a:off x="3426141" y="3499371"/>
            <a:ext cx="424200" cy="299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CDEC593-AC68-4174-9431-DBB98D6F18EA}"/>
              </a:ext>
            </a:extLst>
          </p:cNvPr>
          <p:cNvSpPr/>
          <p:nvPr/>
        </p:nvSpPr>
        <p:spPr>
          <a:xfrm>
            <a:off x="4154585" y="4265460"/>
            <a:ext cx="1524000" cy="564776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024EC-06E3-467A-A7FA-B6FFBBD56084}"/>
              </a:ext>
            </a:extLst>
          </p:cNvPr>
          <p:cNvSpPr txBox="1"/>
          <p:nvPr/>
        </p:nvSpPr>
        <p:spPr>
          <a:xfrm>
            <a:off x="4359729" y="4363182"/>
            <a:ext cx="1137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 CPUE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68EAE03-4168-4015-A9B9-B1297253956E}"/>
              </a:ext>
            </a:extLst>
          </p:cNvPr>
          <p:cNvGrpSpPr/>
          <p:nvPr/>
        </p:nvGrpSpPr>
        <p:grpSpPr>
          <a:xfrm>
            <a:off x="7052752" y="4247855"/>
            <a:ext cx="1524000" cy="564776"/>
            <a:chOff x="7572210" y="4236037"/>
            <a:chExt cx="1524000" cy="56477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4200BAD-FBD3-4095-99A3-837940BBA5A7}"/>
                </a:ext>
              </a:extLst>
            </p:cNvPr>
            <p:cNvSpPr/>
            <p:nvPr/>
          </p:nvSpPr>
          <p:spPr>
            <a:xfrm>
              <a:off x="7572210" y="4236037"/>
              <a:ext cx="1524000" cy="564776"/>
            </a:xfrm>
            <a:prstGeom prst="ellipse">
              <a:avLst/>
            </a:prstGeom>
            <a:noFill/>
            <a:ln w="28575">
              <a:solidFill>
                <a:srgbClr val="F60A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3C4F40-E8E1-4E15-AF54-CB1735AE6CCC}"/>
                </a:ext>
              </a:extLst>
            </p:cNvPr>
            <p:cNvSpPr txBox="1"/>
            <p:nvPr/>
          </p:nvSpPr>
          <p:spPr>
            <a:xfrm>
              <a:off x="7700407" y="4321662"/>
              <a:ext cx="13292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Water temp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3E5B8571-80B4-4E83-A57C-13B6853260E4}"/>
              </a:ext>
            </a:extLst>
          </p:cNvPr>
          <p:cNvSpPr/>
          <p:nvPr/>
        </p:nvSpPr>
        <p:spPr>
          <a:xfrm>
            <a:off x="1694534" y="667870"/>
            <a:ext cx="1324271" cy="650593"/>
          </a:xfrm>
          <a:prstGeom prst="ellipse">
            <a:avLst/>
          </a:prstGeom>
          <a:noFill/>
          <a:ln w="28575">
            <a:solidFill>
              <a:srgbClr val="0DF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455C22E-8964-4DD6-9124-239C6368C080}"/>
              </a:ext>
            </a:extLst>
          </p:cNvPr>
          <p:cNvSpPr txBox="1"/>
          <p:nvPr/>
        </p:nvSpPr>
        <p:spPr>
          <a:xfrm>
            <a:off x="2027034" y="796441"/>
            <a:ext cx="657737" cy="42545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Log 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2B75963-9B0E-4E57-B4B2-48F1396DA7C0}"/>
              </a:ext>
            </a:extLst>
          </p:cNvPr>
          <p:cNvSpPr/>
          <p:nvPr/>
        </p:nvSpPr>
        <p:spPr>
          <a:xfrm>
            <a:off x="1522634" y="4052083"/>
            <a:ext cx="1933687" cy="954107"/>
          </a:xfrm>
          <a:prstGeom prst="ellipse">
            <a:avLst/>
          </a:prstGeom>
          <a:noFill/>
          <a:ln w="38100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03960-E865-4EAC-A23F-1E1CA4A586A5}"/>
              </a:ext>
            </a:extLst>
          </p:cNvPr>
          <p:cNvSpPr txBox="1"/>
          <p:nvPr/>
        </p:nvSpPr>
        <p:spPr>
          <a:xfrm>
            <a:off x="1705875" y="4196661"/>
            <a:ext cx="1567203" cy="66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 Schnabel estimate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CD1D23C-7A13-492B-ADF3-AA67E6580D27}"/>
              </a:ext>
            </a:extLst>
          </p:cNvPr>
          <p:cNvSpPr/>
          <p:nvPr/>
        </p:nvSpPr>
        <p:spPr>
          <a:xfrm>
            <a:off x="4188438" y="5311003"/>
            <a:ext cx="1819835" cy="927393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226F70-932C-4ACD-81E0-15ABA734583A}"/>
              </a:ext>
            </a:extLst>
          </p:cNvPr>
          <p:cNvSpPr txBox="1"/>
          <p:nvPr/>
        </p:nvSpPr>
        <p:spPr>
          <a:xfrm>
            <a:off x="4227255" y="5477304"/>
            <a:ext cx="1750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sd</a:t>
            </a:r>
            <a:r>
              <a:rPr lang="en-US" dirty="0"/>
              <a:t> Log Schnabel estimate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D7C6BE6-E560-453E-8DA2-608AD0001C7E}"/>
              </a:ext>
            </a:extLst>
          </p:cNvPr>
          <p:cNvCxnSpPr>
            <a:cxnSpLocks/>
            <a:stCxn id="7" idx="4"/>
            <a:endCxn id="11" idx="0"/>
          </p:cNvCxnSpPr>
          <p:nvPr/>
        </p:nvCxnSpPr>
        <p:spPr>
          <a:xfrm flipH="1">
            <a:off x="7814752" y="1106450"/>
            <a:ext cx="136536" cy="1630284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7485F-E68F-445E-9DAF-26A7FD9EB532}"/>
              </a:ext>
            </a:extLst>
          </p:cNvPr>
          <p:cNvCxnSpPr>
            <a:cxnSpLocks/>
            <a:stCxn id="6" idx="4"/>
            <a:endCxn id="11" idx="1"/>
          </p:cNvCxnSpPr>
          <p:nvPr/>
        </p:nvCxnSpPr>
        <p:spPr>
          <a:xfrm>
            <a:off x="6621304" y="1121018"/>
            <a:ext cx="534192" cy="1710369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1DF7345-6B5A-4203-8B15-23BBD25DB2B7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830053" y="3048268"/>
            <a:ext cx="1052370" cy="11632"/>
          </a:xfrm>
          <a:prstGeom prst="straightConnector1">
            <a:avLst/>
          </a:prstGeom>
          <a:ln w="1270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0B1EE00-DFD0-4056-B1C6-E825451E9AF1}"/>
              </a:ext>
            </a:extLst>
          </p:cNvPr>
          <p:cNvCxnSpPr>
            <a:cxnSpLocks/>
            <a:stCxn id="5" idx="5"/>
            <a:endCxn id="15" idx="1"/>
          </p:cNvCxnSpPr>
          <p:nvPr/>
        </p:nvCxnSpPr>
        <p:spPr>
          <a:xfrm>
            <a:off x="3998452" y="3861215"/>
            <a:ext cx="379318" cy="486955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1A5CC4A-2A0D-4E25-9949-93A34FDAFCE2}"/>
              </a:ext>
            </a:extLst>
          </p:cNvPr>
          <p:cNvCxnSpPr>
            <a:cxnSpLocks/>
            <a:stCxn id="13" idx="0"/>
            <a:endCxn id="11" idx="4"/>
          </p:cNvCxnSpPr>
          <p:nvPr/>
        </p:nvCxnSpPr>
        <p:spPr>
          <a:xfrm flipV="1">
            <a:off x="7814752" y="3383065"/>
            <a:ext cx="0" cy="86479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F7A4350-1A7F-4BEC-8B9F-FCB342326738}"/>
              </a:ext>
            </a:extLst>
          </p:cNvPr>
          <p:cNvCxnSpPr>
            <a:cxnSpLocks/>
            <a:stCxn id="9" idx="0"/>
            <a:endCxn id="4" idx="4"/>
          </p:cNvCxnSpPr>
          <p:nvPr/>
        </p:nvCxnSpPr>
        <p:spPr>
          <a:xfrm flipH="1" flipV="1">
            <a:off x="2356670" y="1318463"/>
            <a:ext cx="132808" cy="2733620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5C7F2EB-26EC-455B-9B95-27ED431D4092}"/>
              </a:ext>
            </a:extLst>
          </p:cNvPr>
          <p:cNvCxnSpPr>
            <a:cxnSpLocks/>
            <a:stCxn id="4" idx="4"/>
            <a:endCxn id="10" idx="2"/>
          </p:cNvCxnSpPr>
          <p:nvPr/>
        </p:nvCxnSpPr>
        <p:spPr>
          <a:xfrm>
            <a:off x="2356670" y="1318463"/>
            <a:ext cx="1782446" cy="1729805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86983B09-368F-45A1-910D-CD694CDBD385}"/>
              </a:ext>
            </a:extLst>
          </p:cNvPr>
          <p:cNvSpPr/>
          <p:nvPr/>
        </p:nvSpPr>
        <p:spPr>
          <a:xfrm>
            <a:off x="1908406" y="5701551"/>
            <a:ext cx="943246" cy="536845"/>
          </a:xfrm>
          <a:prstGeom prst="ellipse">
            <a:avLst/>
          </a:prstGeom>
          <a:noFill/>
          <a:ln w="28575">
            <a:solidFill>
              <a:srgbClr val="F60A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3F78F34-3315-4CFB-A0E8-5971057BE068}"/>
              </a:ext>
            </a:extLst>
          </p:cNvPr>
          <p:cNvSpPr txBox="1"/>
          <p:nvPr/>
        </p:nvSpPr>
        <p:spPr>
          <a:xfrm>
            <a:off x="2085401" y="5794440"/>
            <a:ext cx="589254" cy="351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tau 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67594B-E005-4F6D-9F62-A4AD9550ECC4}"/>
              </a:ext>
            </a:extLst>
          </p:cNvPr>
          <p:cNvCxnSpPr>
            <a:cxnSpLocks/>
            <a:stCxn id="78" idx="0"/>
            <a:endCxn id="9" idx="4"/>
          </p:cNvCxnSpPr>
          <p:nvPr/>
        </p:nvCxnSpPr>
        <p:spPr>
          <a:xfrm flipV="1">
            <a:off x="2380029" y="5006190"/>
            <a:ext cx="109449" cy="695361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EB58186-1BE7-4178-8787-D86DA512F9A3}"/>
              </a:ext>
            </a:extLst>
          </p:cNvPr>
          <p:cNvCxnSpPr>
            <a:cxnSpLocks/>
            <a:stCxn id="10" idx="4"/>
            <a:endCxn id="15" idx="0"/>
          </p:cNvCxnSpPr>
          <p:nvPr/>
        </p:nvCxnSpPr>
        <p:spPr>
          <a:xfrm flipH="1">
            <a:off x="4916585" y="3442715"/>
            <a:ext cx="68000" cy="822745"/>
          </a:xfrm>
          <a:prstGeom prst="straightConnector1">
            <a:avLst/>
          </a:prstGeom>
          <a:ln w="19050">
            <a:solidFill>
              <a:srgbClr val="06EE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39FD897A-ECAF-447B-8A93-121484745B8F}"/>
              </a:ext>
            </a:extLst>
          </p:cNvPr>
          <p:cNvCxnSpPr>
            <a:cxnSpLocks/>
            <a:stCxn id="8" idx="2"/>
            <a:endCxn id="78" idx="6"/>
          </p:cNvCxnSpPr>
          <p:nvPr/>
        </p:nvCxnSpPr>
        <p:spPr>
          <a:xfrm flipH="1">
            <a:off x="2851652" y="5774700"/>
            <a:ext cx="1336786" cy="195274"/>
          </a:xfrm>
          <a:prstGeom prst="straightConnector1">
            <a:avLst/>
          </a:prstGeom>
          <a:ln w="19050">
            <a:solidFill>
              <a:srgbClr val="F60AD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E79B4E88-50EB-4AA9-8027-37A518A645D8}"/>
              </a:ext>
            </a:extLst>
          </p:cNvPr>
          <p:cNvSpPr txBox="1"/>
          <p:nvPr/>
        </p:nvSpPr>
        <p:spPr>
          <a:xfrm>
            <a:off x="199695" y="702109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DF354"/>
                </a:solidFill>
              </a:rPr>
              <a:t>Priors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A1D808E-3C91-450B-85E4-35A688553914}"/>
              </a:ext>
            </a:extLst>
          </p:cNvPr>
          <p:cNvSpPr txBox="1"/>
          <p:nvPr/>
        </p:nvSpPr>
        <p:spPr>
          <a:xfrm>
            <a:off x="53486" y="2553679"/>
            <a:ext cx="1591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6EEFA"/>
                </a:solidFill>
              </a:rPr>
              <a:t>Latent Variables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421590C-A4C3-47A3-BEBB-3F6068A9AB76}"/>
              </a:ext>
            </a:extLst>
          </p:cNvPr>
          <p:cNvSpPr txBox="1"/>
          <p:nvPr/>
        </p:nvSpPr>
        <p:spPr>
          <a:xfrm>
            <a:off x="199695" y="421978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60AD4"/>
                </a:solidFill>
              </a:rPr>
              <a:t>Data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71EB03C-B215-4EAB-9EB7-3F82F4E5C1A2}"/>
              </a:ext>
            </a:extLst>
          </p:cNvPr>
          <p:cNvGrpSpPr/>
          <p:nvPr/>
        </p:nvGrpSpPr>
        <p:grpSpPr>
          <a:xfrm>
            <a:off x="3938283" y="691493"/>
            <a:ext cx="946444" cy="465046"/>
            <a:chOff x="5390204" y="641404"/>
            <a:chExt cx="946444" cy="465046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24DCA02-206A-42D1-BA7B-4DF4748108BA}"/>
                </a:ext>
              </a:extLst>
            </p:cNvPr>
            <p:cNvSpPr/>
            <p:nvPr/>
          </p:nvSpPr>
          <p:spPr>
            <a:xfrm>
              <a:off x="5390204" y="641404"/>
              <a:ext cx="946444" cy="465046"/>
            </a:xfrm>
            <a:prstGeom prst="ellipse">
              <a:avLst/>
            </a:prstGeom>
            <a:noFill/>
            <a:ln w="28575">
              <a:solidFill>
                <a:srgbClr val="0DF3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D4912EC-5CFB-4CB8-AB91-4F20D0B72287}"/>
                </a:ext>
              </a:extLst>
            </p:cNvPr>
            <p:cNvSpPr txBox="1"/>
            <p:nvPr/>
          </p:nvSpPr>
          <p:spPr>
            <a:xfrm>
              <a:off x="5691534" y="702109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sd</a:t>
              </a:r>
              <a:endParaRPr lang="en-US" dirty="0"/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9A660B6-C778-47DA-A95A-C17E504EC964}"/>
              </a:ext>
            </a:extLst>
          </p:cNvPr>
          <p:cNvCxnSpPr>
            <a:cxnSpLocks/>
            <a:stCxn id="45" idx="4"/>
            <a:endCxn id="21" idx="0"/>
          </p:cNvCxnSpPr>
          <p:nvPr/>
        </p:nvCxnSpPr>
        <p:spPr>
          <a:xfrm flipH="1">
            <a:off x="3638241" y="1156539"/>
            <a:ext cx="773264" cy="2342832"/>
          </a:xfrm>
          <a:prstGeom prst="straightConnector1">
            <a:avLst/>
          </a:prstGeom>
          <a:ln w="19050">
            <a:solidFill>
              <a:srgbClr val="0DF3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322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2F75F1-A862-4EF6-BFE1-5C25000B0A20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B10C1EB6-AF3E-4901-AC81-47EBD4AB0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59" y="994186"/>
            <a:ext cx="8615082" cy="5169049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2F5DAD7-4D7D-496B-87F3-CBD4E1D8ECA5}"/>
              </a:ext>
            </a:extLst>
          </p:cNvPr>
          <p:cNvCxnSpPr>
            <a:cxnSpLocks/>
          </p:cNvCxnSpPr>
          <p:nvPr/>
        </p:nvCxnSpPr>
        <p:spPr>
          <a:xfrm>
            <a:off x="4338920" y="1380565"/>
            <a:ext cx="0" cy="181983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0A0A7A-0CD1-4224-9151-3B5C0999C027}"/>
              </a:ext>
            </a:extLst>
          </p:cNvPr>
          <p:cNvCxnSpPr>
            <a:cxnSpLocks/>
          </p:cNvCxnSpPr>
          <p:nvPr/>
        </p:nvCxnSpPr>
        <p:spPr>
          <a:xfrm>
            <a:off x="6875931" y="3836894"/>
            <a:ext cx="0" cy="192741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A570FB-EEED-4F47-8FF3-08E2381D9D81}"/>
              </a:ext>
            </a:extLst>
          </p:cNvPr>
          <p:cNvCxnSpPr>
            <a:cxnSpLocks/>
          </p:cNvCxnSpPr>
          <p:nvPr/>
        </p:nvCxnSpPr>
        <p:spPr>
          <a:xfrm>
            <a:off x="4338920" y="3836894"/>
            <a:ext cx="0" cy="192741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D03BE5-CC93-42A0-AFE7-AF23B00968C0}"/>
              </a:ext>
            </a:extLst>
          </p:cNvPr>
          <p:cNvCxnSpPr>
            <a:cxnSpLocks/>
          </p:cNvCxnSpPr>
          <p:nvPr/>
        </p:nvCxnSpPr>
        <p:spPr>
          <a:xfrm>
            <a:off x="6875931" y="1380565"/>
            <a:ext cx="8965" cy="18019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429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110591-5197-4228-887B-90C7ACE1B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14" y="1754394"/>
            <a:ext cx="8592172" cy="38664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AE9FBA-C86D-4D29-8DBC-4FC6AE86C173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</p:spTree>
    <p:extLst>
      <p:ext uri="{BB962C8B-B14F-4D97-AF65-F5344CB8AC3E}">
        <p14:creationId xmlns:p14="http://schemas.microsoft.com/office/powerpoint/2010/main" val="4023464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FEA896-D942-46F9-8BF6-807470EFB106}"/>
              </a:ext>
            </a:extLst>
          </p:cNvPr>
          <p:cNvSpPr txBox="1"/>
          <p:nvPr/>
        </p:nvSpPr>
        <p:spPr>
          <a:xfrm>
            <a:off x="600634" y="457200"/>
            <a:ext cx="53340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Future considerations: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46F487-CEF2-434A-9EDE-2FBA146FB5D4}"/>
              </a:ext>
            </a:extLst>
          </p:cNvPr>
          <p:cNvSpPr txBox="1"/>
          <p:nvPr/>
        </p:nvSpPr>
        <p:spPr>
          <a:xfrm>
            <a:off x="600634" y="1863769"/>
            <a:ext cx="82744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Include lake specific covariates to compare between lake effects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Surface area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Mean depth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Shoreline development index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Bathymetry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Explore how sensitive our model is to changes in variables</a:t>
            </a:r>
          </a:p>
        </p:txBody>
      </p:sp>
    </p:spTree>
    <p:extLst>
      <p:ext uri="{BB962C8B-B14F-4D97-AF65-F5344CB8AC3E}">
        <p14:creationId xmlns:p14="http://schemas.microsoft.com/office/powerpoint/2010/main" val="155766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arp increasing turbidity&quot;">
            <a:extLst>
              <a:ext uri="{FF2B5EF4-FFF2-40B4-BE49-F238E27FC236}">
                <a16:creationId xmlns:a16="http://schemas.microsoft.com/office/drawing/2014/main" id="{43E5D68F-309C-4549-8E29-98A1D3283B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r="20168" b="-1"/>
          <a:stretch/>
        </p:blipFill>
        <p:spPr bwMode="auto">
          <a:xfrm>
            <a:off x="4572000" y="10"/>
            <a:ext cx="4572000" cy="6857990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628650" y="365125"/>
            <a:ext cx="3641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“Rough” Fish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484094" y="1825625"/>
            <a:ext cx="3785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Generally considered a nuisance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Increase turbidity through resuspension of sediments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Impacts nutrient levels, macrophyte growth, wildlife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schemeClr val="tx1">
                      <a:lumMod val="93000"/>
                    </a:schemeClr>
                  </a:gs>
                  <a:gs pos="0">
                    <a:schemeClr val="bg1">
                      <a:lumMod val="25000"/>
                      <a:lumOff val="75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4800000" scaled="0"/>
              </a:gra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rPr>
              <a:t>Frustrates anglers and non-anglers</a:t>
            </a:r>
          </a:p>
        </p:txBody>
      </p:sp>
    </p:spTree>
    <p:extLst>
      <p:ext uri="{BB962C8B-B14F-4D97-AF65-F5344CB8AC3E}">
        <p14:creationId xmlns:p14="http://schemas.microsoft.com/office/powerpoint/2010/main" val="3620394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62E802-7DE0-4990-8105-913AC6B0DCF2}"/>
              </a:ext>
            </a:extLst>
          </p:cNvPr>
          <p:cNvSpPr txBox="1"/>
          <p:nvPr/>
        </p:nvSpPr>
        <p:spPr>
          <a:xfrm>
            <a:off x="674779" y="309423"/>
            <a:ext cx="3897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What we learned: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C8F58A-8F6C-4901-AE68-73FEE5775219}"/>
              </a:ext>
            </a:extLst>
          </p:cNvPr>
          <p:cNvSpPr txBox="1"/>
          <p:nvPr/>
        </p:nvSpPr>
        <p:spPr>
          <a:xfrm>
            <a:off x="504079" y="1285598"/>
            <a:ext cx="766482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Catchability was extremely low for both systems and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Blue Lake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Wind speed had no effect on catchability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Air temp had little effect on catchability in Blue Lake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North Twin Lake: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Water temp had small effect on Buffalo catchability and no effect on carp catchability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Both systems had variability in observed CPUE that was not explained in our model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There are other unknown variables to explore</a:t>
            </a:r>
          </a:p>
        </p:txBody>
      </p:sp>
    </p:spTree>
    <p:extLst>
      <p:ext uri="{BB962C8B-B14F-4D97-AF65-F5344CB8AC3E}">
        <p14:creationId xmlns:p14="http://schemas.microsoft.com/office/powerpoint/2010/main" val="2427817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C43CB23-1D65-402D-9173-72BCC2D4DFAB}"/>
              </a:ext>
            </a:extLst>
          </p:cNvPr>
          <p:cNvSpPr txBox="1"/>
          <p:nvPr/>
        </p:nvSpPr>
        <p:spPr>
          <a:xfrm>
            <a:off x="528918" y="179294"/>
            <a:ext cx="4871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Results: North Twin Lake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390876-F628-4B98-9F0A-C4CA2615B1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3"/>
          <a:stretch/>
        </p:blipFill>
        <p:spPr>
          <a:xfrm>
            <a:off x="1039906" y="1793676"/>
            <a:ext cx="7064188" cy="4778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1012B1-CCD2-4761-837B-D81047AC8A98}"/>
              </a:ext>
            </a:extLst>
          </p:cNvPr>
          <p:cNvSpPr txBox="1"/>
          <p:nvPr/>
        </p:nvSpPr>
        <p:spPr>
          <a:xfrm>
            <a:off x="2516188" y="1424344"/>
            <a:ext cx="1500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 Carp CPUE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696D8C-5323-4CDB-8D83-49D44AC3A87C}"/>
              </a:ext>
            </a:extLst>
          </p:cNvPr>
          <p:cNvSpPr txBox="1"/>
          <p:nvPr/>
        </p:nvSpPr>
        <p:spPr>
          <a:xfrm>
            <a:off x="5719201" y="1424344"/>
            <a:ext cx="1754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 Buffalo CPUE</a:t>
            </a:r>
          </a:p>
        </p:txBody>
      </p:sp>
    </p:spTree>
    <p:extLst>
      <p:ext uri="{BB962C8B-B14F-4D97-AF65-F5344CB8AC3E}">
        <p14:creationId xmlns:p14="http://schemas.microsoft.com/office/powerpoint/2010/main" val="1855185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D453-843E-45B9-BAEA-82473002A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present from Dixon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DAAE-283F-4E45-AF2F-B132EF9F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(why is the question interesting)</a:t>
            </a:r>
          </a:p>
          <a:p>
            <a:r>
              <a:rPr lang="en-US" dirty="0"/>
              <a:t>Your model (how you approached your question)</a:t>
            </a:r>
          </a:p>
          <a:p>
            <a:pPr lvl="1"/>
            <a:r>
              <a:rPr lang="en-US" dirty="0"/>
              <a:t>Each group is using latent models in a different way so describe your own latent variable</a:t>
            </a:r>
          </a:p>
          <a:p>
            <a:pPr lvl="1"/>
            <a:r>
              <a:rPr lang="en-US" dirty="0"/>
              <a:t>What are the latent variables?</a:t>
            </a:r>
          </a:p>
          <a:p>
            <a:pPr lvl="1"/>
            <a:r>
              <a:rPr lang="en-US" dirty="0"/>
              <a:t>The reduced diagram</a:t>
            </a:r>
          </a:p>
          <a:p>
            <a:r>
              <a:rPr lang="en-US" dirty="0"/>
              <a:t>What you learned</a:t>
            </a:r>
          </a:p>
          <a:p>
            <a:pPr lvl="1"/>
            <a:r>
              <a:rPr lang="en-US" dirty="0"/>
              <a:t>Along the lines of what your question was</a:t>
            </a:r>
          </a:p>
          <a:p>
            <a:pPr lvl="1"/>
            <a:endParaRPr lang="en-US" dirty="0"/>
          </a:p>
          <a:p>
            <a:r>
              <a:rPr lang="en-US" dirty="0"/>
              <a:t>15min talk, 5 min for questions</a:t>
            </a:r>
          </a:p>
          <a:p>
            <a:r>
              <a:rPr lang="en-US" dirty="0"/>
              <a:t>2:15pm Wednesday</a:t>
            </a:r>
          </a:p>
        </p:txBody>
      </p:sp>
    </p:spTree>
    <p:extLst>
      <p:ext uri="{BB962C8B-B14F-4D97-AF65-F5344CB8AC3E}">
        <p14:creationId xmlns:p14="http://schemas.microsoft.com/office/powerpoint/2010/main" val="2326915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439269" y="197076"/>
            <a:ext cx="426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Sampling Fish Populations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439270" y="1536444"/>
            <a:ext cx="42671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Electrofishing</a:t>
            </a:r>
            <a:r>
              <a:rPr lang="en-US" sz="2400" dirty="0"/>
              <a:t>:</a:t>
            </a:r>
          </a:p>
          <a:p>
            <a:r>
              <a:rPr lang="en-US" sz="2400" dirty="0"/>
              <a:t>	-Commonly used for game 	and non-game species</a:t>
            </a:r>
          </a:p>
          <a:p>
            <a:r>
              <a:rPr lang="en-US" sz="2400" dirty="0"/>
              <a:t>	-use of electricity to 	temporarily stun fish</a:t>
            </a:r>
          </a:p>
          <a:p>
            <a:r>
              <a:rPr lang="en-US" sz="2400" dirty="0"/>
              <a:t>	</a:t>
            </a:r>
          </a:p>
          <a:p>
            <a:r>
              <a:rPr lang="en-US" sz="2400" u="sng" dirty="0"/>
              <a:t>Catch per unit effort (CPUE)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-</a:t>
            </a:r>
            <a:r>
              <a:rPr lang="en-US" sz="2400" b="1" u="sng" dirty="0"/>
              <a:t>IF</a:t>
            </a:r>
            <a:r>
              <a:rPr lang="en-US" sz="2400" dirty="0"/>
              <a:t> CPUE is directly proportional to population size, relative abundance can be estimated </a:t>
            </a:r>
          </a:p>
          <a:p>
            <a:endParaRPr lang="en-US" sz="2400" dirty="0"/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2C8EB54F-BC84-4541-A88E-82D98F14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5"/>
          <a:stretch/>
        </p:blipFill>
        <p:spPr>
          <a:xfrm rot="5400000">
            <a:off x="3649756" y="1363756"/>
            <a:ext cx="6858000" cy="41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20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331694" y="213319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Catchability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EAD8C8-48B8-4E46-883F-4A270838B9E8}"/>
              </a:ext>
            </a:extLst>
          </p:cNvPr>
          <p:cNvSpPr txBox="1"/>
          <p:nvPr/>
        </p:nvSpPr>
        <p:spPr>
          <a:xfrm>
            <a:off x="331694" y="733471"/>
            <a:ext cx="6572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Probability of catching a fish in one unit of effort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796725" y="1513220"/>
            <a:ext cx="400462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Catchability changes:</a:t>
            </a:r>
          </a:p>
          <a:p>
            <a:r>
              <a:rPr lang="en-US" sz="2800" dirty="0"/>
              <a:t>	-fish activity patterns</a:t>
            </a:r>
          </a:p>
          <a:p>
            <a:r>
              <a:rPr lang="en-US" sz="2800" dirty="0"/>
              <a:t>	-weather</a:t>
            </a:r>
          </a:p>
          <a:p>
            <a:r>
              <a:rPr lang="en-US" sz="2800" dirty="0"/>
              <a:t>	-water quality changes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387748" y="3673788"/>
            <a:ext cx="4368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CPUE/catchability = 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5525A8-384F-46C6-9F87-5D9584BAC790}"/>
              </a:ext>
            </a:extLst>
          </p:cNvPr>
          <p:cNvSpPr txBox="1"/>
          <p:nvPr/>
        </p:nvSpPr>
        <p:spPr>
          <a:xfrm>
            <a:off x="461429" y="4806171"/>
            <a:ext cx="8221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*Difficult to describe relationship between CPUE and Catchability*</a:t>
            </a:r>
          </a:p>
        </p:txBody>
      </p:sp>
    </p:spTree>
    <p:extLst>
      <p:ext uri="{BB962C8B-B14F-4D97-AF65-F5344CB8AC3E}">
        <p14:creationId xmlns:p14="http://schemas.microsoft.com/office/powerpoint/2010/main" val="4119034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Objective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if noon wind speed and noon air temperature impact electrofishing catchability of Common Carp.</a:t>
            </a:r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063" y="2896813"/>
            <a:ext cx="4769224" cy="357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127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690282" y="681318"/>
            <a:ext cx="21402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Study Site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C59E8F-615E-4CEE-847B-9CF633CE754D}"/>
              </a:ext>
            </a:extLst>
          </p:cNvPr>
          <p:cNvSpPr txBox="1"/>
          <p:nvPr/>
        </p:nvSpPr>
        <p:spPr>
          <a:xfrm>
            <a:off x="6176682" y="1327649"/>
            <a:ext cx="18309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/>
              <a:t>Blue Lake</a:t>
            </a:r>
          </a:p>
        </p:txBody>
      </p:sp>
      <p:pic>
        <p:nvPicPr>
          <p:cNvPr id="2050" name="Picture 2" descr="Image result for blue lake iowa&quot;">
            <a:extLst>
              <a:ext uri="{FF2B5EF4-FFF2-40B4-BE49-F238E27FC236}">
                <a16:creationId xmlns:a16="http://schemas.microsoft.com/office/drawing/2014/main" id="{DE6C46E0-BE95-4AE6-B2DF-653B46FCB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35" y="1730188"/>
            <a:ext cx="4543425" cy="307657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CB6FB5-EBBD-45D6-AA9C-D8D890564170}"/>
              </a:ext>
            </a:extLst>
          </p:cNvPr>
          <p:cNvSpPr txBox="1"/>
          <p:nvPr/>
        </p:nvSpPr>
        <p:spPr>
          <a:xfrm>
            <a:off x="5842106" y="2298979"/>
            <a:ext cx="27430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Monona county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269 acres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Max depth= 11.7ft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4270C2-0451-4AB0-AD64-1E7B8B4B8D37}"/>
              </a:ext>
            </a:extLst>
          </p:cNvPr>
          <p:cNvSpPr txBox="1"/>
          <p:nvPr/>
        </p:nvSpPr>
        <p:spPr>
          <a:xfrm>
            <a:off x="284077" y="5072176"/>
            <a:ext cx="79720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4400" dirty="0"/>
              <a:t>Lots of carp but closed system</a:t>
            </a:r>
          </a:p>
        </p:txBody>
      </p:sp>
    </p:spTree>
    <p:extLst>
      <p:ext uri="{BB962C8B-B14F-4D97-AF65-F5344CB8AC3E}">
        <p14:creationId xmlns:p14="http://schemas.microsoft.com/office/powerpoint/2010/main" val="2784933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1AC7BE-3DEE-43BE-8737-D6EB009C08BD}"/>
              </a:ext>
            </a:extLst>
          </p:cNvPr>
          <p:cNvSpPr/>
          <p:nvPr/>
        </p:nvSpPr>
        <p:spPr>
          <a:xfrm>
            <a:off x="5648253" y="0"/>
            <a:ext cx="3495747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F1985-90FD-4DDC-B8E5-1FA45DDC1CE8}"/>
              </a:ext>
            </a:extLst>
          </p:cNvPr>
          <p:cNvSpPr txBox="1"/>
          <p:nvPr/>
        </p:nvSpPr>
        <p:spPr>
          <a:xfrm>
            <a:off x="233083" y="304742"/>
            <a:ext cx="5240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Estimating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E323B-14C1-4E08-8B53-653DFEE5F57B}"/>
              </a:ext>
            </a:extLst>
          </p:cNvPr>
          <p:cNvSpPr txBox="1"/>
          <p:nvPr/>
        </p:nvSpPr>
        <p:spPr>
          <a:xfrm>
            <a:off x="248750" y="1492458"/>
            <a:ext cx="313739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Mark-Recapture</a:t>
            </a:r>
            <a:endParaRPr lang="en-US" sz="2000" u="sng" dirty="0"/>
          </a:p>
          <a:p>
            <a:r>
              <a:rPr lang="en-US" sz="2000" dirty="0"/>
              <a:t>-Electrofishing</a:t>
            </a:r>
          </a:p>
          <a:p>
            <a:r>
              <a:rPr lang="en-US" sz="2000" dirty="0"/>
              <a:t>-Individually numbered tags</a:t>
            </a:r>
          </a:p>
          <a:p>
            <a:r>
              <a:rPr lang="en-US" sz="2000" dirty="0"/>
              <a:t>-Marking on all occasions</a:t>
            </a:r>
          </a:p>
          <a:p>
            <a:r>
              <a:rPr lang="en-US" sz="2000" dirty="0"/>
              <a:t>-Multiple recapture events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456762" y="3726614"/>
            <a:ext cx="46105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Schnabel population estimate</a:t>
            </a:r>
            <a:endParaRPr lang="en-US" sz="2000" u="sng" dirty="0"/>
          </a:p>
          <a:p>
            <a:r>
              <a:rPr lang="en-US" sz="2000" dirty="0"/>
              <a:t>-Extension of the Lincoln-Peterson 	</a:t>
            </a:r>
          </a:p>
          <a:p>
            <a:r>
              <a:rPr lang="en-US" sz="2000" dirty="0"/>
              <a:t>-Multiple resampling</a:t>
            </a:r>
          </a:p>
          <a:p>
            <a:r>
              <a:rPr lang="en-US" sz="2000" dirty="0"/>
              <a:t>-Independent from CPUE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2D20-67ED-4ED8-92A6-4730C7E07D8C}"/>
              </a:ext>
            </a:extLst>
          </p:cNvPr>
          <p:cNvSpPr txBox="1"/>
          <p:nvPr/>
        </p:nvSpPr>
        <p:spPr>
          <a:xfrm>
            <a:off x="4836166" y="3357282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779B0-A882-40AA-B0BF-A82E39E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233" y="341728"/>
            <a:ext cx="2641786" cy="1495077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7E555-6858-47B9-9A8B-9F0FB45CDA7A}"/>
              </a:ext>
            </a:extLst>
          </p:cNvPr>
          <p:cNvSpPr/>
          <p:nvPr/>
        </p:nvSpPr>
        <p:spPr>
          <a:xfrm>
            <a:off x="5834396" y="2178533"/>
            <a:ext cx="3155577" cy="4419600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716D2-B1DC-42E9-AA85-A57FA3B22476}"/>
              </a:ext>
            </a:extLst>
          </p:cNvPr>
          <p:cNvSpPr txBox="1"/>
          <p:nvPr/>
        </p:nvSpPr>
        <p:spPr>
          <a:xfrm>
            <a:off x="5967049" y="2680173"/>
            <a:ext cx="30229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Ct</a:t>
            </a:r>
            <a:r>
              <a:rPr lang="en-US" sz="2400" dirty="0">
                <a:solidFill>
                  <a:schemeClr val="bg1"/>
                </a:solidFill>
              </a:rPr>
              <a:t>= Total # caught in		sample t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Mt</a:t>
            </a:r>
            <a:r>
              <a:rPr lang="en-US" sz="2400" dirty="0">
                <a:solidFill>
                  <a:schemeClr val="bg1"/>
                </a:solidFill>
              </a:rPr>
              <a:t>= # marked in pop.		just before t			sample taken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Rt</a:t>
            </a:r>
            <a:r>
              <a:rPr lang="en-US" sz="2400" dirty="0">
                <a:solidFill>
                  <a:schemeClr val="bg1"/>
                </a:solidFill>
              </a:rPr>
              <a:t>= # marked in			sample t</a:t>
            </a:r>
          </a:p>
        </p:txBody>
      </p:sp>
      <p:pic>
        <p:nvPicPr>
          <p:cNvPr id="12" name="Picture 11" descr="A hand holding a fish&#10;&#10;Description automatically generated">
            <a:extLst>
              <a:ext uri="{FF2B5EF4-FFF2-40B4-BE49-F238E27FC236}">
                <a16:creationId xmlns:a16="http://schemas.microsoft.com/office/drawing/2014/main" id="{8CA2BBC6-6E4F-4C7E-A393-A5A254A5D0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r="19869" b="7124"/>
          <a:stretch/>
        </p:blipFill>
        <p:spPr>
          <a:xfrm rot="5400000">
            <a:off x="3509178" y="1193667"/>
            <a:ext cx="1907859" cy="215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2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CDAEFA3E-E1F1-4C5E-9001-AFDCA3D012FA}"/>
              </a:ext>
            </a:extLst>
          </p:cNvPr>
          <p:cNvSpPr/>
          <p:nvPr/>
        </p:nvSpPr>
        <p:spPr>
          <a:xfrm>
            <a:off x="4723121" y="3311565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8199C2-0AE4-4F23-A238-770D68E7D9E6}"/>
              </a:ext>
            </a:extLst>
          </p:cNvPr>
          <p:cNvSpPr/>
          <p:nvPr/>
        </p:nvSpPr>
        <p:spPr>
          <a:xfrm>
            <a:off x="4881284" y="3312013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440F1B-7518-4D43-84E8-AE8CDFD1902A}"/>
              </a:ext>
            </a:extLst>
          </p:cNvPr>
          <p:cNvSpPr/>
          <p:nvPr/>
        </p:nvSpPr>
        <p:spPr>
          <a:xfrm>
            <a:off x="5056097" y="3312012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523293" y="1526699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3760124" y="1729293"/>
            <a:ext cx="1282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 size (N)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0082C7-7F94-44B5-AE88-82E5C98B0242}"/>
              </a:ext>
            </a:extLst>
          </p:cNvPr>
          <p:cNvSpPr/>
          <p:nvPr/>
        </p:nvSpPr>
        <p:spPr>
          <a:xfrm>
            <a:off x="3334874" y="4267200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42CC3C-E31F-415F-A95F-377E9B4D5BAB}"/>
              </a:ext>
            </a:extLst>
          </p:cNvPr>
          <p:cNvSpPr txBox="1"/>
          <p:nvPr/>
        </p:nvSpPr>
        <p:spPr>
          <a:xfrm>
            <a:off x="3576595" y="4472498"/>
            <a:ext cx="1282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Catchability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4601057" y="429422"/>
            <a:ext cx="1863940" cy="577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4572000" y="512785"/>
            <a:ext cx="1863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Schnabel pop est.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C49929-D67A-4BC6-BB82-D7BFF10B5C64}"/>
              </a:ext>
            </a:extLst>
          </p:cNvPr>
          <p:cNvSpPr/>
          <p:nvPr/>
        </p:nvSpPr>
        <p:spPr>
          <a:xfrm>
            <a:off x="1235853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78799-4630-4E1F-A152-D790548FEF46}"/>
              </a:ext>
            </a:extLst>
          </p:cNvPr>
          <p:cNvGrpSpPr/>
          <p:nvPr/>
        </p:nvGrpSpPr>
        <p:grpSpPr>
          <a:xfrm>
            <a:off x="1484789" y="3154026"/>
            <a:ext cx="822498" cy="386806"/>
            <a:chOff x="1325870" y="3180693"/>
            <a:chExt cx="822498" cy="386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D502A6-79EF-43BC-9AFF-81BD70532330}"/>
                </a:ext>
              </a:extLst>
            </p:cNvPr>
            <p:cNvSpPr txBox="1"/>
            <p:nvPr/>
          </p:nvSpPr>
          <p:spPr>
            <a:xfrm>
              <a:off x="1325870" y="3180693"/>
              <a:ext cx="6864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CPUE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FFD9B3-F28F-4CAE-8964-E2626D326A1A}"/>
                </a:ext>
              </a:extLst>
            </p:cNvPr>
            <p:cNvSpPr txBox="1"/>
            <p:nvPr/>
          </p:nvSpPr>
          <p:spPr>
            <a:xfrm>
              <a:off x="1885154" y="329050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CA6A914-0F01-4CD9-A193-FEE12D163CB0}"/>
              </a:ext>
            </a:extLst>
          </p:cNvPr>
          <p:cNvSpPr/>
          <p:nvPr/>
        </p:nvSpPr>
        <p:spPr>
          <a:xfrm>
            <a:off x="3006382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E0826-C01D-423E-BE84-B51E5E13E24F}"/>
              </a:ext>
            </a:extLst>
          </p:cNvPr>
          <p:cNvGrpSpPr/>
          <p:nvPr/>
        </p:nvGrpSpPr>
        <p:grpSpPr>
          <a:xfrm>
            <a:off x="3304339" y="3163219"/>
            <a:ext cx="813533" cy="386806"/>
            <a:chOff x="1379660" y="3180693"/>
            <a:chExt cx="813533" cy="3868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A1D4E0-19EC-4776-AFC1-978209D6B77A}"/>
                </a:ext>
              </a:extLst>
            </p:cNvPr>
            <p:cNvSpPr txBox="1"/>
            <p:nvPr/>
          </p:nvSpPr>
          <p:spPr>
            <a:xfrm>
              <a:off x="1379660" y="3180693"/>
              <a:ext cx="686406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CPUE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CA1E9A-F128-4588-9714-36B731C2AF44}"/>
                </a:ext>
              </a:extLst>
            </p:cNvPr>
            <p:cNvSpPr txBox="1"/>
            <p:nvPr/>
          </p:nvSpPr>
          <p:spPr>
            <a:xfrm>
              <a:off x="1929979" y="3290500"/>
              <a:ext cx="26321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2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5441576" y="3146614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5694785" y="3163219"/>
            <a:ext cx="68640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CPUE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6245104" y="3273026"/>
            <a:ext cx="34176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26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1147484" y="5396753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1212680" y="5485510"/>
            <a:ext cx="1602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Noon air temp.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2BBFE-13AD-4C02-A385-8109CBD51532}"/>
              </a:ext>
            </a:extLst>
          </p:cNvPr>
          <p:cNvSpPr/>
          <p:nvPr/>
        </p:nvSpPr>
        <p:spPr>
          <a:xfrm>
            <a:off x="5056097" y="5396753"/>
            <a:ext cx="1739153" cy="551328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D7B09B-2159-4E55-B28B-2D0F10CF9831}"/>
              </a:ext>
            </a:extLst>
          </p:cNvPr>
          <p:cNvSpPr txBox="1"/>
          <p:nvPr/>
        </p:nvSpPr>
        <p:spPr>
          <a:xfrm>
            <a:off x="5010198" y="5485510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Noon wind speed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783A69-363F-4DE8-8A05-B9096C09CD9F}"/>
              </a:ext>
            </a:extLst>
          </p:cNvPr>
          <p:cNvCxnSpPr>
            <a:cxnSpLocks/>
          </p:cNvCxnSpPr>
          <p:nvPr/>
        </p:nvCxnSpPr>
        <p:spPr>
          <a:xfrm flipH="1">
            <a:off x="4807167" y="1023709"/>
            <a:ext cx="500102" cy="52136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CE8750-6024-400D-BD7C-997845396FD5}"/>
              </a:ext>
            </a:extLst>
          </p:cNvPr>
          <p:cNvCxnSpPr>
            <a:cxnSpLocks/>
          </p:cNvCxnSpPr>
          <p:nvPr/>
        </p:nvCxnSpPr>
        <p:spPr>
          <a:xfrm flipH="1">
            <a:off x="2229628" y="2158683"/>
            <a:ext cx="1432768" cy="929678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</p:cNvCxnSpPr>
          <p:nvPr/>
        </p:nvCxnSpPr>
        <p:spPr>
          <a:xfrm flipH="1">
            <a:off x="3917572" y="2320306"/>
            <a:ext cx="263213" cy="76805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C00B70-D27C-4EAC-A82D-BA9D36653EF1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5046012" y="2207714"/>
            <a:ext cx="1032224" cy="85553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437E12-A385-4E08-B143-A6C6577E5B28}"/>
              </a:ext>
            </a:extLst>
          </p:cNvPr>
          <p:cNvCxnSpPr>
            <a:cxnSpLocks/>
          </p:cNvCxnSpPr>
          <p:nvPr/>
        </p:nvCxnSpPr>
        <p:spPr>
          <a:xfrm flipH="1" flipV="1">
            <a:off x="2138754" y="3647519"/>
            <a:ext cx="1377024" cy="775903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5F2DDD-8992-4511-A77D-D812EFED0016}"/>
              </a:ext>
            </a:extLst>
          </p:cNvPr>
          <p:cNvCxnSpPr>
            <a:cxnSpLocks/>
          </p:cNvCxnSpPr>
          <p:nvPr/>
        </p:nvCxnSpPr>
        <p:spPr>
          <a:xfrm flipH="1" flipV="1">
            <a:off x="3798507" y="3597990"/>
            <a:ext cx="258361" cy="66920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A32A247-89E7-42A7-8BC8-EAE812071815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857593" y="3621308"/>
            <a:ext cx="1068080" cy="76273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73058-6620-4E68-8FC7-EC92942D598E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5056097" y="4939552"/>
            <a:ext cx="869577" cy="45720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2028267" y="4911431"/>
            <a:ext cx="1333102" cy="485322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7109734" y="539680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7107809" y="539680"/>
            <a:ext cx="1854739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Observation error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</p:cNvCxnSpPr>
          <p:nvPr/>
        </p:nvCxnSpPr>
        <p:spPr>
          <a:xfrm flipH="1">
            <a:off x="6500134" y="753050"/>
            <a:ext cx="616640" cy="0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534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519953" y="378354"/>
            <a:ext cx="3755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Methods: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BCCD3-8F08-48BE-AE87-B56BC93ED042}"/>
              </a:ext>
            </a:extLst>
          </p:cNvPr>
          <p:cNvSpPr txBox="1"/>
          <p:nvPr/>
        </p:nvSpPr>
        <p:spPr>
          <a:xfrm>
            <a:off x="2568086" y="1157319"/>
            <a:ext cx="400782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Bayesian model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2 independent datasets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Population estimate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Observed CPUE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668D3D-FE33-4DB8-B6A4-E01E6EE7C2F9}"/>
              </a:ext>
            </a:extLst>
          </p:cNvPr>
          <p:cNvSpPr txBox="1"/>
          <p:nvPr/>
        </p:nvSpPr>
        <p:spPr>
          <a:xfrm>
            <a:off x="519953" y="3429000"/>
            <a:ext cx="29406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Latent Variables</a:t>
            </a:r>
          </a:p>
          <a:p>
            <a:pPr marL="457200" indent="-457200">
              <a:buAutoNum type="arabicPeriod"/>
            </a:pPr>
            <a:r>
              <a:rPr lang="en-US" sz="2800" dirty="0"/>
              <a:t>Catchability</a:t>
            </a:r>
          </a:p>
          <a:p>
            <a:pPr marL="457200" indent="-457200">
              <a:buAutoNum type="arabicPeriod"/>
            </a:pPr>
            <a:r>
              <a:rPr lang="en-US" sz="2800" dirty="0"/>
              <a:t>Expected CPUE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9A8B40-6428-4261-893D-30D76D309038}"/>
              </a:ext>
            </a:extLst>
          </p:cNvPr>
          <p:cNvSpPr txBox="1"/>
          <p:nvPr/>
        </p:nvSpPr>
        <p:spPr>
          <a:xfrm>
            <a:off x="5127813" y="3429000"/>
            <a:ext cx="32159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Covariates</a:t>
            </a:r>
          </a:p>
          <a:p>
            <a:pPr marL="457200" indent="-457200">
              <a:buAutoNum type="arabicPeriod"/>
            </a:pPr>
            <a:r>
              <a:rPr lang="en-US" sz="2800" dirty="0"/>
              <a:t>Noon air temp</a:t>
            </a:r>
          </a:p>
          <a:p>
            <a:pPr marL="457200" indent="-457200">
              <a:buAutoNum type="arabicPeriod"/>
            </a:pPr>
            <a:r>
              <a:rPr lang="en-US" sz="2800" dirty="0"/>
              <a:t>Noon wind speed</a:t>
            </a:r>
          </a:p>
        </p:txBody>
      </p:sp>
    </p:spTree>
    <p:extLst>
      <p:ext uri="{BB962C8B-B14F-4D97-AF65-F5344CB8AC3E}">
        <p14:creationId xmlns:p14="http://schemas.microsoft.com/office/powerpoint/2010/main" val="1070818933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6344</TotalTime>
  <Words>648</Words>
  <Application>Microsoft Office PowerPoint</Application>
  <PresentationFormat>On-screen Show (4:3)</PresentationFormat>
  <Paragraphs>166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Corbel</vt:lpstr>
      <vt:lpstr>Courier New</vt:lpstr>
      <vt:lpstr>Wingdings</vt:lpstr>
      <vt:lpstr>Depth</vt:lpstr>
      <vt:lpstr>PowerPoint Presentation</vt:lpstr>
      <vt:lpstr>PowerPoint Presentation</vt:lpstr>
      <vt:lpstr>PowerPoint Presentation</vt:lpstr>
      <vt:lpstr>PowerPoint Presentation</vt:lpstr>
      <vt:lpstr>Objective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to present from Dixon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Maahs</dc:creator>
  <cp:lastModifiedBy>Brandon Maahs</cp:lastModifiedBy>
  <cp:revision>47</cp:revision>
  <dcterms:created xsi:type="dcterms:W3CDTF">2019-12-12T13:48:42Z</dcterms:created>
  <dcterms:modified xsi:type="dcterms:W3CDTF">2019-12-16T23:38:15Z</dcterms:modified>
</cp:coreProperties>
</file>